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retendard Bold"/>
      <p:bold r:id="rId26"/>
    </p:embeddedFont>
    <p:embeddedFont>
      <p:font typeface="Pretendard Light"/>
      <p:regular r:id="rId27"/>
    </p:embeddedFont>
    <p:embeddedFont>
      <p:font typeface="Pretendard Black"/>
      <p:bold r:id="rId28"/>
    </p:embeddedFont>
    <p:embeddedFont>
      <p:font typeface="Pretendard Regular"/>
      <p:regular r:id="rId29"/>
    </p:embeddedFont>
    <p:embeddedFont>
      <p:font typeface="Noto Sans CJK KR Black"/>
      <p:bold r:id="rId30"/>
    </p:embeddedFont>
    <p:embeddedFont>
      <p:font typeface="Pretendard SemiBold"/>
      <p:bold r:id="rId31"/>
    </p:embeddedFont>
    <p:embeddedFont>
      <p:font typeface="Noto Sans CJK KR Regular"/>
      <p:regular r:id="rId32"/>
    </p:embeddedFont>
    <p:embeddedFont>
      <p:font typeface="Noto Sans CJK KR Bold"/>
      <p:bold r:id="rId33"/>
    </p:embeddedFont>
    <p:embeddedFont>
      <p:font typeface="Noto Sans CJK KR Medium"/>
      <p:bold r:id="rId34"/>
    </p:embeddedFont>
    <p:embeddedFont>
      <p:font typeface="Pretendard ExtraBold"/>
      <p:bold r:id="rId35"/>
    </p:embeddedFont>
    <p:embeddedFont>
      <p:font typeface="KoPubWorldBatang_Pro Medium"/>
      <p:bold r:id="rId36"/>
    </p:embeddedFont>
    <p:embeddedFont>
      <p:font typeface="KoPubWorldBatang_Pro Light"/>
      <p:regular r:id="rId37"/>
    </p:embeddedFont>
    <p:embeddedFont>
      <p:font typeface="Pretendard Medium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1.fntdata" Type="http://schemas.openxmlformats.org/officeDocument/2006/relationships/font"/><Relationship Id="rId27" Target="fonts/font2.fntdata" Type="http://schemas.openxmlformats.org/officeDocument/2006/relationships/font"/><Relationship Id="rId28" Target="fonts/font3.fntdata" Type="http://schemas.openxmlformats.org/officeDocument/2006/relationships/font"/><Relationship Id="rId29" Target="fonts/font4.fntdata" Type="http://schemas.openxmlformats.org/officeDocument/2006/relationships/font"/><Relationship Id="rId3" Target="viewProps.xml" Type="http://schemas.openxmlformats.org/officeDocument/2006/relationships/viewProps"/><Relationship Id="rId30" Target="fonts/font5.fntdata" Type="http://schemas.openxmlformats.org/officeDocument/2006/relationships/font"/><Relationship Id="rId31" Target="fonts/font6.fntdata" Type="http://schemas.openxmlformats.org/officeDocument/2006/relationships/font"/><Relationship Id="rId32" Target="fonts/font7.fntdata" Type="http://schemas.openxmlformats.org/officeDocument/2006/relationships/font"/><Relationship Id="rId33" Target="fonts/font8.fntdata" Type="http://schemas.openxmlformats.org/officeDocument/2006/relationships/font"/><Relationship Id="rId34" Target="fonts/font9.fntdata" Type="http://schemas.openxmlformats.org/officeDocument/2006/relationships/font"/><Relationship Id="rId35" Target="fonts/font10.fntdata" Type="http://schemas.openxmlformats.org/officeDocument/2006/relationships/font"/><Relationship Id="rId36" Target="fonts/font11.fntdata" Type="http://schemas.openxmlformats.org/officeDocument/2006/relationships/font"/><Relationship Id="rId37" Target="fonts/font12.fntdata" Type="http://schemas.openxmlformats.org/officeDocument/2006/relationships/font"/><Relationship Id="rId38" Target="fonts/font1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10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51200" y="2908300"/>
            <a:ext cx="11798300" cy="457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9600" b="false" i="false" u="none" strike="noStrike" spc="-600">
                <a:solidFill>
                  <a:srgbClr val="242A44"/>
                </a:solidFill>
                <a:ea typeface="Pretendard Bold"/>
              </a:rPr>
              <a:t>사회적</a:t>
            </a:r>
            <a:r>
              <a:rPr lang="en-US" sz="9600" b="false" i="false" u="none" strike="noStrike" spc="-6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9600" b="false" i="false" u="none" strike="noStrike" spc="-600">
                <a:solidFill>
                  <a:srgbClr val="242A44"/>
                </a:solidFill>
                <a:ea typeface="Pretendard Bold"/>
              </a:rPr>
              <a:t>약자를</a:t>
            </a:r>
            <a:r>
              <a:rPr lang="en-US" sz="9600" b="false" i="false" u="none" strike="noStrike" spc="-6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9600" b="false" i="false" u="none" strike="noStrike" spc="-600">
                <a:solidFill>
                  <a:srgbClr val="242A44"/>
                </a:solidFill>
                <a:ea typeface="Pretendard Bold"/>
              </a:rPr>
              <a:t>위한</a:t>
            </a:r>
            <a:r>
              <a:rPr lang="en-US" sz="9600" b="false" i="false" u="none" strike="noStrike" spc="-600">
                <a:solidFill>
                  <a:srgbClr val="242A44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97109"/>
              </a:lnSpc>
            </a:pPr>
            <a:r>
              <a:rPr lang="ko-KR" sz="9600" b="false" i="false" u="none" strike="noStrike" spc="-600">
                <a:solidFill>
                  <a:srgbClr val="F0660C"/>
                </a:solidFill>
                <a:ea typeface="Pretendard Bold"/>
              </a:rPr>
              <a:t>반응형</a:t>
            </a:r>
          </a:p>
          <a:p>
            <a:pPr algn="ctr" lvl="0">
              <a:lnSpc>
                <a:spcPct val="97109"/>
              </a:lnSpc>
            </a:pPr>
            <a:r>
              <a:rPr lang="ko-KR" sz="9600" b="false" i="false" u="none" strike="noStrike" spc="-600">
                <a:solidFill>
                  <a:srgbClr val="242A44"/>
                </a:solidFill>
                <a:ea typeface="Pretendard Light"/>
              </a:rPr>
              <a:t>키오스크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4600" y="673100"/>
            <a:ext cx="3810000" cy="441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4900" b="false" i="false" u="none" strike="noStrike">
                <a:solidFill>
                  <a:srgbClr val="242A44">
                    <a:alpha val="5098"/>
                  </a:srgbClr>
                </a:solidFill>
                <a:latin typeface="Pretendard Black"/>
              </a:rPr>
              <a:t>:)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0500" y="2273300"/>
            <a:ext cx="7759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300" b="false" i="false" u="none" strike="noStrike" spc="1400">
                <a:solidFill>
                  <a:srgbClr val="242A44"/>
                </a:solidFill>
                <a:latin typeface="Pretendard Regular"/>
              </a:rPr>
              <a:t>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0800" y="4546600"/>
            <a:ext cx="3810000" cy="441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4900" b="false" i="false" u="none" strike="noStrike">
                <a:solidFill>
                  <a:srgbClr val="242A44">
                    <a:alpha val="5098"/>
                  </a:srgbClr>
                </a:solidFill>
                <a:latin typeface="Pretendard Black"/>
              </a:rPr>
              <a:t>:)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48100" y="7747000"/>
            <a:ext cx="10591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3200" b="false" i="false" u="none" strike="noStrike" spc="-200">
                <a:solidFill>
                  <a:srgbClr val="242A44"/>
                </a:solidFill>
                <a:ea typeface="Pretendard Regular"/>
              </a:rPr>
              <a:t>밥은</a:t>
            </a:r>
            <a:r>
              <a:rPr lang="en-US" sz="32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3200" b="false" i="false" u="none" strike="noStrike" spc="-200">
                <a:solidFill>
                  <a:srgbClr val="242A44"/>
                </a:solidFill>
                <a:ea typeface="Pretendard Regular"/>
              </a:rPr>
              <a:t>먹고</a:t>
            </a:r>
            <a:r>
              <a:rPr lang="en-US" sz="32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3200" b="false" i="false" u="none" strike="noStrike" spc="-200">
                <a:solidFill>
                  <a:srgbClr val="242A44"/>
                </a:solidFill>
                <a:ea typeface="Pretendard Regular"/>
              </a:rPr>
              <a:t>다니냐</a:t>
            </a:r>
            <a:r>
              <a:rPr lang="en-US" sz="3200" b="false" i="false" u="none" strike="noStrike" spc="-200">
                <a:solidFill>
                  <a:srgbClr val="242A44"/>
                </a:solidFill>
                <a:latin typeface="Pretendard Regular"/>
              </a:rPr>
              <a:t>? </a:t>
            </a:r>
            <a:r>
              <a:rPr lang="ko-KR" sz="3200" b="false" i="false" u="none" strike="noStrike" spc="-200">
                <a:solidFill>
                  <a:srgbClr val="242A44"/>
                </a:solidFill>
                <a:ea typeface="Pretendard Regular"/>
              </a:rPr>
              <a:t>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3924300"/>
            <a:ext cx="16281400" cy="231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3000" b="false" i="false" u="none" strike="noStrike" spc="-200">
                <a:solidFill>
                  <a:srgbClr val="595959"/>
                </a:solidFill>
                <a:ea typeface="Noto Sans CJK KR Black"/>
              </a:rPr>
              <a:t>기존</a:t>
            </a:r>
            <a:r>
              <a:rPr lang="en-US" sz="13000" b="false" i="false" u="none" strike="noStrike" spc="-2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13000" b="false" i="false" u="none" strike="noStrike" spc="-200">
                <a:solidFill>
                  <a:srgbClr val="595959"/>
                </a:solidFill>
                <a:ea typeface="Noto Sans CJK KR Black"/>
              </a:rPr>
              <a:t>키오스크</a:t>
            </a:r>
            <a:r>
              <a:rPr lang="en-US" sz="13000" b="false" i="false" u="none" strike="noStrike" spc="-2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13000" b="false" i="false" u="none" strike="noStrike" spc="-200">
                <a:solidFill>
                  <a:srgbClr val="595959"/>
                </a:solidFill>
                <a:ea typeface="Noto Sans CJK KR Black"/>
              </a:rPr>
              <a:t>문제인식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70100" y="3721100"/>
            <a:ext cx="14732000" cy="524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960000">
            <a:off x="2133600" y="7531100"/>
            <a:ext cx="254000" cy="1003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29100" y="1054100"/>
            <a:ext cx="98425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100">
                <a:solidFill>
                  <a:srgbClr val="000000"/>
                </a:solidFill>
                <a:ea typeface="Noto Sans CJK KR Bold"/>
              </a:rPr>
              <a:t>고령층의</a:t>
            </a:r>
            <a:r>
              <a:rPr lang="en-US" sz="66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false" i="false" u="none" strike="noStrike" spc="-100">
                <a:solidFill>
                  <a:srgbClr val="000000"/>
                </a:solidFill>
                <a:ea typeface="Noto Sans CJK KR Bold"/>
              </a:rPr>
              <a:t>키오스크</a:t>
            </a:r>
            <a:r>
              <a:rPr lang="en-US" sz="66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false" i="false" u="none" strike="noStrike" spc="-100">
                <a:solidFill>
                  <a:srgbClr val="000000"/>
                </a:solidFill>
                <a:ea typeface="Noto Sans CJK KR Bold"/>
              </a:rPr>
              <a:t>사용문제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51600" y="2692400"/>
            <a:ext cx="53975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Noto Sans CJK KR Medium"/>
              </a:rPr>
              <a:t>사용절차가</a:t>
            </a:r>
            <a:r>
              <a:rPr lang="en-US" sz="3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Noto Sans CJK KR Medium"/>
              </a:rPr>
              <a:t>익숙하지</a:t>
            </a:r>
            <a:r>
              <a:rPr lang="en-US" sz="3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Noto Sans CJK KR Medium"/>
              </a:rPr>
              <a:t>않음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70500" y="469900"/>
            <a:ext cx="775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300" b="false" i="false" u="none" strike="noStrike" spc="1300">
                <a:solidFill>
                  <a:srgbClr val="242A44"/>
                </a:solidFill>
                <a:latin typeface="Pretendard Regular"/>
              </a:rPr>
              <a:t>PROBLEM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32200" y="5969000"/>
            <a:ext cx="11010900" cy="4318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229100" y="1054100"/>
            <a:ext cx="98425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100">
                <a:solidFill>
                  <a:srgbClr val="000000"/>
                </a:solidFill>
                <a:ea typeface="Noto Sans CJK KR Bold"/>
              </a:rPr>
              <a:t>고령층의</a:t>
            </a:r>
            <a:r>
              <a:rPr lang="en-US" sz="66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false" i="false" u="none" strike="noStrike" spc="-100">
                <a:solidFill>
                  <a:srgbClr val="000000"/>
                </a:solidFill>
                <a:ea typeface="Noto Sans CJK KR Bold"/>
              </a:rPr>
              <a:t>키오스크</a:t>
            </a:r>
            <a:r>
              <a:rPr lang="en-US" sz="66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false" i="false" u="none" strike="noStrike" spc="-100">
                <a:solidFill>
                  <a:srgbClr val="000000"/>
                </a:solidFill>
                <a:ea typeface="Noto Sans CJK KR Bold"/>
              </a:rPr>
              <a:t>사용문제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26000" y="2781300"/>
            <a:ext cx="8623300" cy="99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Noto Sans CJK KR Medium"/>
              </a:rPr>
              <a:t>복잡한</a:t>
            </a:r>
            <a:r>
              <a:rPr lang="en-US" sz="5600" b="false" i="false" u="none" strike="noStrike">
                <a:solidFill>
                  <a:srgbClr val="000000"/>
                </a:solidFill>
                <a:latin typeface="Noto Sans CJK KR Medium"/>
              </a:rPr>
              <a:t> UI (</a:t>
            </a:r>
            <a:r>
              <a:rPr lang="ko-KR" sz="5600" b="false" i="false" u="none" strike="noStrike">
                <a:solidFill>
                  <a:srgbClr val="000000"/>
                </a:solidFill>
                <a:ea typeface="Noto Sans CJK KR Medium"/>
              </a:rPr>
              <a:t>과도한</a:t>
            </a:r>
            <a:r>
              <a:rPr lang="en-US" sz="5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Noto Sans CJK KR Medium"/>
              </a:rPr>
              <a:t>정보</a:t>
            </a:r>
            <a:r>
              <a:rPr lang="en-US" sz="5600" b="false" i="false" u="none" strike="noStrike">
                <a:solidFill>
                  <a:srgbClr val="000000"/>
                </a:solidFill>
                <a:latin typeface="Noto Sans CJK KR Medium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3100" y="4737100"/>
            <a:ext cx="16954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비주얼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크라우딩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시각적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혼잡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)</a:t>
            </a:r>
          </a:p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시각정보가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좁은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공간에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여러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개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있을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이를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명확하게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인지하지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못하는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Medium"/>
              </a:rPr>
              <a:t>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0500" y="469900"/>
            <a:ext cx="775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300" b="false" i="false" u="none" strike="noStrike" spc="1300">
                <a:solidFill>
                  <a:srgbClr val="242A44"/>
                </a:solidFill>
                <a:latin typeface="Pretendard Regular"/>
              </a:rPr>
              <a:t>PROBLEM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76700" y="3797300"/>
            <a:ext cx="3238500" cy="2870200"/>
          </a:xfrm>
          <a:prstGeom prst="rect">
            <a:avLst/>
          </a:prstGeom>
          <a:effectLst>
            <a:outerShdw dir="2700000" dist="132318" blurRad="214871">
              <a:srgbClr val="242A44">
                <a:alpha val="1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31100" y="3797300"/>
            <a:ext cx="3238500" cy="2870200"/>
          </a:xfrm>
          <a:prstGeom prst="rect">
            <a:avLst/>
          </a:prstGeom>
          <a:effectLst>
            <a:outerShdw dir="2700000" dist="132318" blurRad="214871">
              <a:srgbClr val="242A44">
                <a:alpha val="1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4711700" y="4203700"/>
            <a:ext cx="2082800" cy="901700"/>
          </a:xfrm>
          <a:prstGeom prst="rect">
            <a:avLst/>
          </a:prstGeom>
          <a:effectLst>
            <a:outerShdw dir="2700000" dist="32256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3F4F9"/>
                </a:solidFill>
                <a:latin typeface="Pretendard ExtraBold"/>
              </a:rPr>
              <a:t>51.4%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11700" y="4191000"/>
            <a:ext cx="20828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0660C"/>
                </a:solidFill>
                <a:latin typeface="Pretendard ExtraBold"/>
              </a:rPr>
              <a:t>51.4%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85500" y="3797300"/>
            <a:ext cx="3238500" cy="2870200"/>
          </a:xfrm>
          <a:prstGeom prst="rect">
            <a:avLst/>
          </a:prstGeom>
          <a:effectLst>
            <a:outerShdw dir="2700000" dist="132318" blurRad="214871">
              <a:srgbClr val="242A44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166100" y="4191000"/>
            <a:ext cx="1955800" cy="901700"/>
          </a:xfrm>
          <a:prstGeom prst="rect">
            <a:avLst/>
          </a:prstGeom>
          <a:effectLst>
            <a:outerShdw dir="2700000" dist="32256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3F4F9"/>
                </a:solidFill>
                <a:latin typeface="Pretendard ExtraBold"/>
              </a:rPr>
              <a:t>51%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66100" y="4191000"/>
            <a:ext cx="19558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0660C"/>
                </a:solidFill>
                <a:latin typeface="Pretendard ExtraBold"/>
              </a:rPr>
              <a:t>51%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79900" y="5130800"/>
            <a:ext cx="28321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상품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선택부터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결제까지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단계가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너무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복잡하다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71700" y="2108200"/>
            <a:ext cx="13944600" cy="137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7700" b="false" i="false" u="none" strike="noStrike" spc="-500">
                <a:solidFill>
                  <a:srgbClr val="242A44"/>
                </a:solidFill>
                <a:ea typeface="Pretendard Bold"/>
              </a:rPr>
              <a:t>고령층</a:t>
            </a:r>
            <a:r>
              <a:rPr lang="en-US" sz="7700" b="false" i="false" u="none" strike="noStrike" spc="-500">
                <a:solidFill>
                  <a:srgbClr val="242A44"/>
                </a:solidFill>
                <a:latin typeface="Pretendard Bold"/>
              </a:rPr>
              <a:t>(65</a:t>
            </a:r>
            <a:r>
              <a:rPr lang="ko-KR" sz="7700" b="false" i="false" u="none" strike="noStrike" spc="-500">
                <a:solidFill>
                  <a:srgbClr val="242A44"/>
                </a:solidFill>
                <a:ea typeface="Pretendard Bold"/>
              </a:rPr>
              <a:t>세</a:t>
            </a:r>
            <a:r>
              <a:rPr lang="en-US" sz="7700" b="false" i="false" u="none" strike="noStrike" spc="-5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7700" b="false" i="false" u="none" strike="noStrike" spc="-500">
                <a:solidFill>
                  <a:srgbClr val="242A44"/>
                </a:solidFill>
                <a:ea typeface="Pretendard Bold"/>
              </a:rPr>
              <a:t>이상</a:t>
            </a:r>
            <a:r>
              <a:rPr lang="en-US" sz="7700" b="false" i="false" u="none" strike="noStrike" spc="-500">
                <a:solidFill>
                  <a:srgbClr val="242A44"/>
                </a:solidFill>
                <a:latin typeface="Pretendard Bold"/>
              </a:rPr>
              <a:t>) </a:t>
            </a:r>
            <a:r>
              <a:rPr lang="ko-KR" sz="7700" b="false" i="false" u="none" strike="noStrike" spc="-500">
                <a:solidFill>
                  <a:srgbClr val="242A44"/>
                </a:solidFill>
                <a:ea typeface="Pretendard Bold"/>
              </a:rPr>
              <a:t>키오스크</a:t>
            </a:r>
            <a:r>
              <a:rPr lang="en-US" sz="7700" b="false" i="false" u="none" strike="noStrike" spc="-5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7700" b="false" i="false" u="none" strike="noStrike" spc="-500">
                <a:solidFill>
                  <a:srgbClr val="242A44"/>
                </a:solidFill>
                <a:ea typeface="Pretendard Bold"/>
              </a:rPr>
              <a:t>사용</a:t>
            </a:r>
            <a:r>
              <a:rPr lang="en-US" sz="7700" b="false" i="false" u="none" strike="noStrike" spc="-500">
                <a:solidFill>
                  <a:srgbClr val="242A44"/>
                </a:solidFill>
                <a:latin typeface="Pretendard Bold"/>
              </a:rPr>
              <a:t> </a:t>
            </a:r>
            <a:r>
              <a:rPr lang="ko-KR" sz="7700" b="false" i="false" u="none" strike="noStrike" spc="-500">
                <a:solidFill>
                  <a:srgbClr val="242A44"/>
                </a:solidFill>
                <a:ea typeface="Pretendard Light"/>
              </a:rPr>
              <a:t>설문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20500" y="4191000"/>
            <a:ext cx="19558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3F4F9"/>
                </a:solidFill>
                <a:latin typeface="Pretendard ExtraBold"/>
              </a:rPr>
              <a:t>49%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20500" y="4191000"/>
            <a:ext cx="1955800" cy="901700"/>
          </a:xfrm>
          <a:prstGeom prst="rect">
            <a:avLst/>
          </a:prstGeom>
          <a:effectLst>
            <a:outerShdw dir="2700000" dist="32256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0660C"/>
                </a:solidFill>
                <a:latin typeface="Pretendard ExtraBold"/>
              </a:rPr>
              <a:t>49%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83500" y="5118100"/>
            <a:ext cx="28321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다음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단계로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넘어가는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버튼을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찾기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어렵다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28400" y="5219700"/>
            <a:ext cx="25908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주문이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늦어질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경우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뒤의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사람한테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눈치가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보인다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76700" y="6858000"/>
            <a:ext cx="3238500" cy="2870200"/>
          </a:xfrm>
          <a:prstGeom prst="rect">
            <a:avLst/>
          </a:prstGeom>
          <a:effectLst>
            <a:outerShdw dir="2700000" dist="132318" blurRad="214871">
              <a:srgbClr val="242A44">
                <a:alpha val="10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4711700" y="7264400"/>
            <a:ext cx="2082800" cy="901700"/>
          </a:xfrm>
          <a:prstGeom prst="rect">
            <a:avLst/>
          </a:prstGeom>
          <a:effectLst>
            <a:outerShdw dir="2700000" dist="32256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3F4F9"/>
                </a:solidFill>
                <a:latin typeface="Pretendard ExtraBold"/>
              </a:rPr>
              <a:t>44.1%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31100" y="6858000"/>
            <a:ext cx="3238500" cy="2870200"/>
          </a:xfrm>
          <a:prstGeom prst="rect">
            <a:avLst/>
          </a:prstGeom>
          <a:effectLst>
            <a:outerShdw dir="2700000" dist="132318" blurRad="214871">
              <a:srgbClr val="242A44">
                <a:alpha val="10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4711700" y="7251700"/>
            <a:ext cx="20828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0660C"/>
                </a:solidFill>
                <a:latin typeface="Pretendard ExtraBold"/>
              </a:rPr>
              <a:t>44.1%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85500" y="6858000"/>
            <a:ext cx="3238500" cy="2870200"/>
          </a:xfrm>
          <a:prstGeom prst="rect">
            <a:avLst/>
          </a:prstGeom>
          <a:effectLst>
            <a:outerShdw dir="2700000" dist="132318" blurRad="214871">
              <a:srgbClr val="242A44">
                <a:alpha val="1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8064500" y="7264400"/>
            <a:ext cx="2171700" cy="901700"/>
          </a:xfrm>
          <a:prstGeom prst="rect">
            <a:avLst/>
          </a:prstGeom>
          <a:effectLst>
            <a:outerShdw dir="2700000" dist="32256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3F4F9"/>
                </a:solidFill>
                <a:latin typeface="Pretendard ExtraBold"/>
              </a:rPr>
              <a:t>31</a:t>
            </a:r>
            <a:r>
              <a:rPr lang="en-US" sz="5100" b="false" i="false" u="none" strike="noStrike" spc="-100">
                <a:solidFill>
                  <a:srgbClr val="F3F4F9"/>
                </a:solidFill>
                <a:latin typeface="Pretendard ExtraBold"/>
              </a:rPr>
              <a:t>.8%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50200" y="7264400"/>
            <a:ext cx="23749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0660C"/>
                </a:solidFill>
                <a:latin typeface="Pretendard ExtraBold"/>
              </a:rPr>
              <a:t>31.8%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79900" y="8178800"/>
            <a:ext cx="28321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화면의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그림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,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글씨가</a:t>
            </a:r>
          </a:p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잘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보이지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않는다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34300" y="8229600"/>
            <a:ext cx="2819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200">
                <a:solidFill>
                  <a:srgbClr val="242A44"/>
                </a:solidFill>
                <a:ea typeface="Pretendard Regular"/>
              </a:rPr>
              <a:t>한</a:t>
            </a:r>
            <a:r>
              <a:rPr lang="en-US" sz="20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242A44"/>
                </a:solidFill>
                <a:ea typeface="Pretendard Regular"/>
              </a:rPr>
              <a:t>화면당</a:t>
            </a:r>
            <a:r>
              <a:rPr lang="en-US" sz="20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242A44"/>
                </a:solidFill>
                <a:ea typeface="Pretendard Regular"/>
              </a:rPr>
              <a:t>조작시간이</a:t>
            </a:r>
            <a:r>
              <a:rPr lang="en-US" sz="20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242A44"/>
                </a:solidFill>
                <a:ea typeface="Pretendard Regular"/>
              </a:rPr>
              <a:t>짧아</a:t>
            </a:r>
            <a:r>
              <a:rPr lang="en-US" sz="20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242A44"/>
                </a:solidFill>
                <a:ea typeface="Pretendard Regular"/>
              </a:rPr>
              <a:t>처음</a:t>
            </a:r>
            <a:r>
              <a:rPr lang="en-US" sz="20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242A44"/>
                </a:solidFill>
                <a:ea typeface="Pretendard Regular"/>
              </a:rPr>
              <a:t>화면으로</a:t>
            </a:r>
            <a:r>
              <a:rPr lang="en-US" sz="20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242A44"/>
                </a:solidFill>
                <a:ea typeface="Pretendard Regular"/>
              </a:rPr>
              <a:t>넘어가는</a:t>
            </a:r>
            <a:r>
              <a:rPr lang="en-US" sz="20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242A44"/>
                </a:solidFill>
                <a:ea typeface="Pretendard Regular"/>
              </a:rPr>
              <a:t>경우가</a:t>
            </a:r>
            <a:r>
              <a:rPr lang="en-US" sz="20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242A44"/>
                </a:solidFill>
                <a:ea typeface="Pretendard Regular"/>
              </a:rPr>
              <a:t>있다</a:t>
            </a:r>
            <a:r>
              <a:rPr lang="en-US" sz="2000" b="false" i="false" u="none" strike="noStrike" spc="-200">
                <a:solidFill>
                  <a:srgbClr val="242A44"/>
                </a:solidFill>
                <a:latin typeface="Pretendard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31600" y="7264400"/>
            <a:ext cx="21336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3F4F9"/>
                </a:solidFill>
                <a:latin typeface="Pretendard ExtraBold"/>
              </a:rPr>
              <a:t>24.9%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30000" y="7264400"/>
            <a:ext cx="2311400" cy="901700"/>
          </a:xfrm>
          <a:prstGeom prst="rect">
            <a:avLst/>
          </a:prstGeom>
          <a:effectLst>
            <a:outerShdw dir="2700000" dist="32256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 spc="-100">
                <a:solidFill>
                  <a:srgbClr val="F0660C"/>
                </a:solidFill>
                <a:latin typeface="Pretendard ExtraBold"/>
              </a:rPr>
              <a:t>24.9%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90300" y="8280400"/>
            <a:ext cx="2603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주문할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상품에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대해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궁금한점을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물어볼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수가</a:t>
            </a:r>
            <a:r>
              <a:rPr lang="en-US" sz="2300" b="false" i="false" u="none" strike="noStrike" spc="-2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242A44"/>
                </a:solidFill>
                <a:ea typeface="Pretendard Regular"/>
              </a:rPr>
              <a:t>없다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22300" y="3429000"/>
            <a:ext cx="439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2000" b="false" i="false" u="none" strike="noStrike" spc="-100">
                <a:solidFill>
                  <a:srgbClr val="242A44"/>
                </a:solidFill>
                <a:ea typeface="Pretendard Bold"/>
              </a:rPr>
              <a:t>출처</a:t>
            </a:r>
            <a:r>
              <a:rPr lang="en-US" sz="2000" b="false" i="false" u="none" strike="noStrike" spc="-100">
                <a:solidFill>
                  <a:srgbClr val="242A44"/>
                </a:solidFill>
                <a:latin typeface="Pretendard Bold"/>
              </a:rPr>
              <a:t> : </a:t>
            </a:r>
            <a:r>
              <a:rPr lang="ko-KR" sz="2000" b="false" i="false" u="none" strike="noStrike" spc="-100">
                <a:solidFill>
                  <a:srgbClr val="242A44"/>
                </a:solidFill>
                <a:ea typeface="Pretendard Bold"/>
              </a:rPr>
              <a:t>한국소비자원</a:t>
            </a:r>
            <a:r>
              <a:rPr lang="en-US" sz="2000" b="false" i="false" u="none" strike="noStrike" spc="-100">
                <a:solidFill>
                  <a:srgbClr val="242A44"/>
                </a:solidFill>
                <a:latin typeface="Pretendard Bold"/>
              </a:rPr>
              <a:t> (</a:t>
            </a:r>
            <a:r>
              <a:rPr lang="ko-KR" sz="2000" b="false" i="false" u="none" strike="noStrike" spc="-100">
                <a:solidFill>
                  <a:srgbClr val="242A44"/>
                </a:solidFill>
                <a:ea typeface="Pretendard Bold"/>
              </a:rPr>
              <a:t>중복응답</a:t>
            </a:r>
            <a:r>
              <a:rPr lang="en-US" sz="2000" b="false" i="false" u="none" strike="noStrike" spc="-100">
                <a:solidFill>
                  <a:srgbClr val="242A44"/>
                </a:solidFill>
                <a:latin typeface="Pretendard Bold"/>
              </a:rPr>
              <a:t>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70500" y="469900"/>
            <a:ext cx="775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300" b="false" i="false" u="none" strike="noStrike" spc="1300">
                <a:solidFill>
                  <a:srgbClr val="242A44"/>
                </a:solidFill>
                <a:latin typeface="Pretendard Regular"/>
              </a:rPr>
              <a:t>PROBLEM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37100" y="5143500"/>
            <a:ext cx="8864600" cy="4508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70500" y="469900"/>
            <a:ext cx="775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300" b="false" i="false" u="none" strike="noStrike" spc="1300">
                <a:solidFill>
                  <a:srgbClr val="242A44"/>
                </a:solidFill>
                <a:latin typeface="Pretendard Regular"/>
              </a:rPr>
              <a:t>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38600" y="965200"/>
            <a:ext cx="10223500" cy="219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000000"/>
                </a:solidFill>
                <a:ea typeface="Noto Sans CJK KR Bold"/>
              </a:rPr>
              <a:t>몸이</a:t>
            </a:r>
            <a:r>
              <a:rPr lang="en-US" sz="66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false" i="false" u="none" strike="noStrike">
                <a:solidFill>
                  <a:srgbClr val="000000"/>
                </a:solidFill>
                <a:ea typeface="Noto Sans CJK KR Bold"/>
              </a:rPr>
              <a:t>불편한</a:t>
            </a:r>
            <a:r>
              <a:rPr lang="en-US" sz="66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false" i="false" u="none" strike="noStrike">
                <a:solidFill>
                  <a:srgbClr val="000000"/>
                </a:solidFill>
                <a:ea typeface="Noto Sans CJK KR Bold"/>
              </a:rPr>
              <a:t>사회적</a:t>
            </a:r>
            <a:r>
              <a:rPr lang="en-US" sz="66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false" i="false" u="none" strike="noStrike">
                <a:solidFill>
                  <a:srgbClr val="000000"/>
                </a:solidFill>
                <a:ea typeface="Noto Sans CJK KR Bold"/>
              </a:rPr>
              <a:t>약자의</a:t>
            </a:r>
            <a:r>
              <a:rPr lang="en-US" sz="66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false" i="false" u="none" strike="noStrike">
                <a:solidFill>
                  <a:srgbClr val="000000"/>
                </a:solidFill>
                <a:ea typeface="Noto Sans CJK KR Bold"/>
              </a:rPr>
              <a:t>키오스크</a:t>
            </a:r>
            <a:r>
              <a:rPr lang="en-US" sz="66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false" i="false" u="none" strike="noStrike">
                <a:solidFill>
                  <a:srgbClr val="000000"/>
                </a:solidFill>
                <a:ea typeface="Noto Sans CJK KR Bold"/>
              </a:rPr>
              <a:t>문제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5000" y="3479800"/>
            <a:ext cx="170307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소수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몸이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불편하거나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고령층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어린아이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등을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true" i="false" u="sng" strike="noStrike">
                <a:solidFill>
                  <a:srgbClr val="000000"/>
                </a:solidFill>
                <a:ea typeface="Noto Sans CJK KR Regular"/>
              </a:rPr>
              <a:t>전혀</a:t>
            </a:r>
            <a:r>
              <a:rPr lang="en-US" sz="3200" b="tru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true" i="false" u="sng" strike="noStrike">
                <a:solidFill>
                  <a:srgbClr val="000000"/>
                </a:solidFill>
                <a:ea typeface="Noto Sans CJK KR Regular"/>
              </a:rPr>
              <a:t>고려하지</a:t>
            </a:r>
            <a:r>
              <a:rPr lang="en-US" sz="3200" b="tru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true" i="false" u="sng" strike="noStrike">
                <a:solidFill>
                  <a:srgbClr val="000000"/>
                </a:solidFill>
                <a:ea typeface="Noto Sans CJK KR Regular"/>
              </a:rPr>
              <a:t>않는</a:t>
            </a:r>
            <a:r>
              <a:rPr lang="en-US" sz="3200" b="false" i="false" u="sng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200" b="false" i="false" u="sng" strike="noStrike">
                <a:solidFill>
                  <a:srgbClr val="000000"/>
                </a:solidFill>
                <a:ea typeface="Noto Sans CJK KR Regular"/>
              </a:rPr>
              <a:t>복잡한</a:t>
            </a:r>
            <a:r>
              <a:rPr lang="en-US" sz="3200" b="false" i="false" u="sng" strike="noStrike">
                <a:solidFill>
                  <a:srgbClr val="000000"/>
                </a:solidFill>
                <a:latin typeface="Noto Sans CJK KR Regular"/>
              </a:rPr>
              <a:t> UI</a:t>
            </a:r>
            <a:r>
              <a:rPr lang="ko-KR" sz="3200" b="false" i="false" u="sng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3200" b="fals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true" i="false" u="sng" strike="noStrike">
                <a:solidFill>
                  <a:srgbClr val="FC5230"/>
                </a:solidFill>
                <a:ea typeface="Noto Sans CJK KR Regular"/>
              </a:rPr>
              <a:t>높이</a:t>
            </a:r>
            <a:r>
              <a:rPr lang="en-US" sz="3200" b="false" i="false" u="sng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많은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내용을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담기위한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작은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글씨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등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계층은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사용하기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매우</a:t>
            </a: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Noto Sans CJK KR Regular"/>
              </a:rPr>
              <a:t>어려움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5410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000" y="3530600"/>
            <a:ext cx="3898900" cy="3898900"/>
          </a:xfrm>
          <a:prstGeom prst="rect">
            <a:avLst/>
          </a:prstGeom>
          <a:effectLst>
            <a:outerShdw dir="2700000" dist="89855" blurRad="141557">
              <a:srgbClr val="242A44">
                <a:alpha val="14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03800" y="3530600"/>
            <a:ext cx="3898900" cy="3898900"/>
          </a:xfrm>
          <a:prstGeom prst="rect">
            <a:avLst/>
          </a:prstGeom>
          <a:effectLst>
            <a:outerShdw dir="2700000" dist="89855" blurRad="141557">
              <a:srgbClr val="242A44">
                <a:alpha val="1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91700" y="3530600"/>
            <a:ext cx="3898900" cy="3898900"/>
          </a:xfrm>
          <a:prstGeom prst="rect">
            <a:avLst/>
          </a:prstGeom>
          <a:effectLst>
            <a:outerShdw dir="2700000" dist="89855" blurRad="141557">
              <a:srgbClr val="242A44">
                <a:alpha val="14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8000" y="6985000"/>
            <a:ext cx="3149600" cy="812800"/>
          </a:xfrm>
          <a:prstGeom prst="rect">
            <a:avLst/>
          </a:prstGeom>
          <a:effectLst>
            <a:outerShdw dir="2700000" dist="37614" blurRad="17363">
              <a:srgbClr val="242A44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46700" y="6985000"/>
            <a:ext cx="3149600" cy="812800"/>
          </a:xfrm>
          <a:prstGeom prst="rect">
            <a:avLst/>
          </a:prstGeom>
          <a:effectLst>
            <a:outerShdw dir="2700000" dist="37614" blurRad="17363">
              <a:srgbClr val="242A44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6985000"/>
            <a:ext cx="3149600" cy="812800"/>
          </a:xfrm>
          <a:prstGeom prst="rect">
            <a:avLst/>
          </a:prstGeom>
          <a:effectLst>
            <a:outerShdw dir="2700000" dist="37614" blurRad="17363">
              <a:srgbClr val="242A44">
                <a:alpha val="1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1600" y="8267700"/>
            <a:ext cx="4292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사용자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나이를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인공지능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모델로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파악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맞춤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UI (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큰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글씨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,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쉬운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메뉴선택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)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을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83500" y="1739900"/>
            <a:ext cx="29083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7300" b="false" i="false" u="none" strike="noStrike" spc="-500">
                <a:solidFill>
                  <a:srgbClr val="F3F4F9"/>
                </a:solidFill>
                <a:latin typeface="Pretendard Light"/>
              </a:rPr>
              <a:t> </a:t>
            </a:r>
            <a:r>
              <a:rPr lang="ko-KR" sz="7300" b="true" i="false" u="none" strike="noStrike">
                <a:solidFill>
                  <a:srgbClr val="F3F4F9"/>
                </a:solidFill>
                <a:ea typeface="Pretendard Light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900" y="6934200"/>
            <a:ext cx="24638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-300">
                <a:solidFill>
                  <a:srgbClr val="242A44"/>
                </a:solidFill>
                <a:ea typeface="Pretendard Bold"/>
              </a:rPr>
              <a:t>연령층을</a:t>
            </a:r>
            <a:r>
              <a:rPr lang="en-US" sz="2800" b="false" i="false" u="none" strike="noStrike" spc="-3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2800" b="false" i="false" u="none" strike="noStrike" spc="-300">
                <a:solidFill>
                  <a:srgbClr val="242A44"/>
                </a:solidFill>
                <a:ea typeface="Pretendard Bold"/>
              </a:rPr>
              <a:t>고려한</a:t>
            </a:r>
          </a:p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300">
                <a:solidFill>
                  <a:srgbClr val="242A44"/>
                </a:solidFill>
                <a:latin typeface="Pretendard Bold"/>
              </a:rPr>
              <a:t>UI </a:t>
            </a:r>
            <a:r>
              <a:rPr lang="ko-KR" sz="2800" b="false" i="false" u="none" strike="noStrike" spc="-300">
                <a:solidFill>
                  <a:srgbClr val="242A44"/>
                </a:solidFill>
                <a:ea typeface="Pretendard Bold"/>
              </a:rPr>
              <a:t>제공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92700" y="8242300"/>
            <a:ext cx="3898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휠체어에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타도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,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키가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작은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어린이여도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딱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맞는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눈높이로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터치하기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쉽게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81600" y="7175500"/>
            <a:ext cx="3492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 spc="-300">
                <a:solidFill>
                  <a:srgbClr val="242A44"/>
                </a:solidFill>
                <a:ea typeface="Pretendard Bold"/>
              </a:rPr>
              <a:t>자동</a:t>
            </a:r>
            <a:r>
              <a:rPr lang="en-US" sz="2600" b="false" i="false" u="none" strike="noStrike" spc="-3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2600" b="false" i="false" u="none" strike="noStrike" spc="-300">
                <a:solidFill>
                  <a:srgbClr val="242A44"/>
                </a:solidFill>
                <a:ea typeface="Pretendard Bold"/>
              </a:rPr>
              <a:t>눈높이</a:t>
            </a:r>
            <a:r>
              <a:rPr lang="en-US" sz="2600" b="false" i="false" u="none" strike="noStrike" spc="-3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2600" b="false" i="false" u="none" strike="noStrike" spc="-300">
                <a:solidFill>
                  <a:srgbClr val="242A44"/>
                </a:solidFill>
                <a:ea typeface="Pretendard Bold"/>
              </a:rPr>
              <a:t>맞춤</a:t>
            </a:r>
            <a:r>
              <a:rPr lang="en-US" sz="2600" b="false" i="false" u="none" strike="noStrike" spc="-3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2600" b="false" i="false" u="none" strike="noStrike" spc="-300">
                <a:solidFill>
                  <a:srgbClr val="242A44"/>
                </a:solidFill>
                <a:ea typeface="Pretendard Bold"/>
              </a:rPr>
              <a:t>키오스크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55200" y="8064500"/>
            <a:ext cx="37719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간단한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주문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모드로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주문이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어려운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사용자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(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시각장애인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)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를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위한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사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람에게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주문하는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듯한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음성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주문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02900" y="7099300"/>
            <a:ext cx="24765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 spc="-400">
                <a:solidFill>
                  <a:srgbClr val="242A44"/>
                </a:solidFill>
                <a:latin typeface="Pretendard Bold"/>
              </a:rPr>
              <a:t>AI </a:t>
            </a:r>
            <a:r>
              <a:rPr lang="ko-KR" sz="3300" b="false" i="false" u="none" strike="noStrike" spc="-400">
                <a:solidFill>
                  <a:srgbClr val="242A44"/>
                </a:solidFill>
                <a:ea typeface="Pretendard Bold"/>
              </a:rPr>
              <a:t>음성인식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400" y="3314700"/>
            <a:ext cx="13589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F0660C"/>
                </a:solidFill>
                <a:latin typeface="Pretendard Black"/>
              </a:rPr>
              <a:t>01.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76800" y="3314700"/>
            <a:ext cx="14351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F0660C"/>
                </a:solidFill>
                <a:latin typeface="Pretendard Black"/>
              </a:rPr>
              <a:t>02.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64700" y="3314700"/>
            <a:ext cx="13589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F0660C"/>
                </a:solidFill>
                <a:latin typeface="Pretendard Black"/>
              </a:rPr>
              <a:t>03.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12900" y="3530600"/>
            <a:ext cx="3898900" cy="3898900"/>
          </a:xfrm>
          <a:prstGeom prst="rect">
            <a:avLst/>
          </a:prstGeom>
          <a:effectLst>
            <a:outerShdw dir="2700000" dist="89855" blurRad="141557">
              <a:srgbClr val="242A44">
                <a:alpha val="14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93900" y="6985000"/>
            <a:ext cx="3149600" cy="812800"/>
          </a:xfrm>
          <a:prstGeom prst="rect">
            <a:avLst/>
          </a:prstGeom>
          <a:effectLst>
            <a:outerShdw dir="2700000" dist="37614" blurRad="17363">
              <a:srgbClr val="242A44">
                <a:alpha val="10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14655800" y="8064500"/>
            <a:ext cx="32258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데이터가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쌓이면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단골손님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비슷한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나이대의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주문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목록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등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사용자에게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맞춤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메뉴</a:t>
            </a:r>
            <a:r>
              <a:rPr lang="en-US" sz="24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400" b="false" i="false" u="none" strike="noStrike" spc="-300">
                <a:solidFill>
                  <a:srgbClr val="242A44"/>
                </a:solidFill>
                <a:ea typeface="Pretendard Regular"/>
              </a:rPr>
              <a:t>추천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36800" y="6934200"/>
            <a:ext cx="24638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300">
                <a:solidFill>
                  <a:srgbClr val="242A44"/>
                </a:solidFill>
                <a:latin typeface="Pretendard Bold"/>
              </a:rPr>
              <a:t>AI </a:t>
            </a:r>
            <a:r>
              <a:rPr lang="ko-KR" sz="2800" b="false" i="false" u="none" strike="noStrike" spc="-300">
                <a:solidFill>
                  <a:srgbClr val="242A44"/>
                </a:solidFill>
                <a:ea typeface="Pretendard Bold"/>
              </a:rPr>
              <a:t>기반</a:t>
            </a:r>
            <a:r>
              <a:rPr lang="en-US" sz="2800" b="false" i="false" u="none" strike="noStrike" spc="-3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2800" b="false" i="false" u="none" strike="noStrike" spc="-300">
                <a:solidFill>
                  <a:srgbClr val="242A44"/>
                </a:solidFill>
                <a:ea typeface="Pretendard Bold"/>
              </a:rPr>
              <a:t>맞춤</a:t>
            </a:r>
          </a:p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-300">
                <a:solidFill>
                  <a:srgbClr val="242A44"/>
                </a:solidFill>
                <a:ea typeface="Pretendard Bold"/>
              </a:rPr>
              <a:t>메뉴추천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16100" y="3340100"/>
            <a:ext cx="13589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F0660C"/>
                </a:solidFill>
                <a:latin typeface="Pretendard Black"/>
              </a:rPr>
              <a:t>04.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70500" y="469900"/>
            <a:ext cx="775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300" b="false" i="false" u="none" strike="noStrike" spc="1300">
                <a:solidFill>
                  <a:srgbClr val="FFFFFF"/>
                </a:solidFill>
                <a:latin typeface="Pretendard Regular"/>
              </a:rPr>
              <a:t>FUNCTIONS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1816100"/>
            <a:ext cx="7162800" cy="1854200"/>
          </a:xfrm>
          <a:prstGeom prst="rect">
            <a:avLst/>
          </a:prstGeom>
          <a:effectLst>
            <a:outerShdw dir="2700000" dist="85842" blurRad="90436">
              <a:srgbClr val="242A44">
                <a:alpha val="1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350500" y="2298700"/>
            <a:ext cx="7162800" cy="1854200"/>
          </a:xfrm>
          <a:prstGeom prst="rect">
            <a:avLst/>
          </a:prstGeom>
          <a:effectLst>
            <a:outerShdw dir="2700000" dist="85842" blurRad="90436">
              <a:srgbClr val="242A44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20800" y="6540500"/>
            <a:ext cx="7162800" cy="1854200"/>
          </a:xfrm>
          <a:prstGeom prst="rect">
            <a:avLst/>
          </a:prstGeom>
          <a:effectLst>
            <a:outerShdw dir="2700000" dist="85842" blurRad="90436">
              <a:srgbClr val="242A44">
                <a:alpha val="1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79000" y="6870700"/>
            <a:ext cx="7162800" cy="1854200"/>
          </a:xfrm>
          <a:prstGeom prst="rect">
            <a:avLst/>
          </a:prstGeom>
          <a:effectLst>
            <a:outerShdw dir="2700000" dist="85842" blurRad="90436">
              <a:srgbClr val="242A44">
                <a:alpha val="1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524000"/>
            <a:ext cx="914400" cy="2159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0" y="1930400"/>
            <a:ext cx="965200" cy="2209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6019800"/>
            <a:ext cx="1397000" cy="238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47900" y="6362700"/>
            <a:ext cx="1676400" cy="238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21200" y="3975100"/>
            <a:ext cx="9080500" cy="3721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94500" y="4229100"/>
            <a:ext cx="4699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300" b="false" i="false" u="none" strike="noStrike" spc="1400">
                <a:solidFill>
                  <a:srgbClr val="242A44"/>
                </a:solidFill>
                <a:latin typeface="Pretendard Regular"/>
              </a:rPr>
              <a:t>BENEFIT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36800" y="2895600"/>
            <a:ext cx="5537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 spc="-300">
                <a:solidFill>
                  <a:srgbClr val="242A44"/>
                </a:solidFill>
                <a:ea typeface="Pretendard Regular"/>
              </a:rPr>
              <a:t>현재</a:t>
            </a:r>
            <a:r>
              <a:rPr lang="en-US" sz="22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200" b="false" i="false" u="none" strike="noStrike" spc="-300">
                <a:solidFill>
                  <a:srgbClr val="242A44"/>
                </a:solidFill>
                <a:ea typeface="Pretendard Regular"/>
              </a:rPr>
              <a:t>소외</a:t>
            </a:r>
            <a:r>
              <a:rPr lang="en-US" sz="22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200" b="false" i="false" u="none" strike="noStrike" spc="-300">
                <a:solidFill>
                  <a:srgbClr val="242A44"/>
                </a:solidFill>
                <a:ea typeface="Pretendard Regular"/>
              </a:rPr>
              <a:t>받는</a:t>
            </a:r>
            <a:r>
              <a:rPr lang="en-US" sz="22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200" b="false" i="false" u="none" strike="noStrike" spc="-300">
                <a:solidFill>
                  <a:srgbClr val="242A44"/>
                </a:solidFill>
                <a:ea typeface="Pretendard Regular"/>
              </a:rPr>
              <a:t>계층에게</a:t>
            </a:r>
            <a:r>
              <a:rPr lang="en-US" sz="22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200" b="false" i="false" u="none" strike="noStrike" spc="-300">
                <a:solidFill>
                  <a:srgbClr val="242A44"/>
                </a:solidFill>
                <a:ea typeface="Pretendard Regular"/>
              </a:rPr>
              <a:t>도움의</a:t>
            </a:r>
            <a:r>
              <a:rPr lang="en-US" sz="22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200" b="false" i="false" u="none" strike="noStrike" spc="-300">
                <a:solidFill>
                  <a:srgbClr val="242A44"/>
                </a:solidFill>
                <a:ea typeface="Pretendard Regular"/>
              </a:rPr>
              <a:t>손길을</a:t>
            </a:r>
            <a:r>
              <a:rPr lang="en-US" sz="22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200" b="false" i="false" u="none" strike="noStrike" spc="-300">
                <a:solidFill>
                  <a:srgbClr val="242A44"/>
                </a:solidFill>
                <a:ea typeface="Pretendard Regular"/>
              </a:rPr>
              <a:t>줄</a:t>
            </a:r>
            <a:r>
              <a:rPr lang="en-US" sz="22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200" b="false" i="false" u="none" strike="noStrike" spc="-300">
                <a:solidFill>
                  <a:srgbClr val="242A44"/>
                </a:solidFill>
                <a:ea typeface="Pretendard Regular"/>
              </a:rPr>
              <a:t>수</a:t>
            </a:r>
            <a:r>
              <a:rPr lang="en-US" sz="22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200" b="false" i="false" u="none" strike="noStrike" spc="-300">
                <a:solidFill>
                  <a:srgbClr val="242A44"/>
                </a:solidFill>
                <a:ea typeface="Pretendard Regular"/>
              </a:rPr>
              <a:t>있습니다</a:t>
            </a:r>
            <a:r>
              <a:rPr lang="en-US" sz="2200" b="false" i="false" u="none" strike="noStrike" spc="-300">
                <a:solidFill>
                  <a:srgbClr val="242A44"/>
                </a:solidFill>
                <a:latin typeface="Pretendard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60100" y="3187700"/>
            <a:ext cx="45847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의료기관에서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 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장애인이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키오스크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사용시</a:t>
            </a:r>
          </a:p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불편함이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없어야합니다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28400" y="2654300"/>
            <a:ext cx="3835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장애인</a:t>
            </a:r>
            <a:r>
              <a:rPr lang="en-US" sz="3200" b="false" i="false" u="none" strike="noStrike" spc="-400">
                <a:solidFill>
                  <a:srgbClr val="242A44"/>
                </a:solidFill>
                <a:latin typeface="Pretendard SemiBold"/>
              </a:rPr>
              <a:t> </a:t>
            </a: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차별</a:t>
            </a:r>
            <a:r>
              <a:rPr lang="en-US" sz="3200" b="false" i="false" u="none" strike="noStrike" spc="-400">
                <a:solidFill>
                  <a:srgbClr val="242A44"/>
                </a:solidFill>
                <a:latin typeface="Pretendard SemiBold"/>
              </a:rPr>
              <a:t> </a:t>
            </a: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금지법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02000" y="7442200"/>
            <a:ext cx="45847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어려운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과정을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피할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수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있어</a:t>
            </a:r>
          </a:p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사용자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편의를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개선합니다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70300" y="6908800"/>
            <a:ext cx="3835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소비자</a:t>
            </a:r>
            <a:r>
              <a:rPr lang="en-US" sz="3200" b="false" i="false" u="none" strike="noStrike" spc="-400">
                <a:solidFill>
                  <a:srgbClr val="242A44"/>
                </a:solidFill>
                <a:latin typeface="Pretendard SemiBold"/>
              </a:rPr>
              <a:t> </a:t>
            </a: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만족도</a:t>
            </a:r>
            <a:r>
              <a:rPr lang="en-US" sz="3200" b="false" i="false" u="none" strike="noStrike" spc="-400">
                <a:solidFill>
                  <a:srgbClr val="242A44"/>
                </a:solidFill>
                <a:latin typeface="Pretendard SemiBold"/>
              </a:rPr>
              <a:t> </a:t>
            </a: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개선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99700" y="7937500"/>
            <a:ext cx="4584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알바생의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불필요한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인력낭비를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300" b="false" i="false" u="none" strike="noStrike" spc="-300">
                <a:solidFill>
                  <a:srgbClr val="242A44"/>
                </a:solidFill>
                <a:ea typeface="Pretendard Regular"/>
              </a:rPr>
              <a:t>개선합니다</a:t>
            </a:r>
            <a:r>
              <a:rPr lang="en-US" sz="2300" b="false" i="false" u="none" strike="noStrike" spc="-300">
                <a:solidFill>
                  <a:srgbClr val="242A44"/>
                </a:solidFill>
                <a:latin typeface="Pretendard Regula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68000" y="7226300"/>
            <a:ext cx="3835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매장</a:t>
            </a:r>
            <a:r>
              <a:rPr lang="en-US" sz="3200" b="false" i="false" u="none" strike="noStrike" spc="-400">
                <a:solidFill>
                  <a:srgbClr val="242A44"/>
                </a:solidFill>
                <a:latin typeface="Pretendard SemiBold"/>
              </a:rPr>
              <a:t> </a:t>
            </a: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회전율</a:t>
            </a:r>
            <a:r>
              <a:rPr lang="en-US" sz="3200" b="false" i="false" u="none" strike="noStrike" spc="-400">
                <a:solidFill>
                  <a:srgbClr val="242A44"/>
                </a:solidFill>
                <a:latin typeface="Pretendard SemiBold"/>
              </a:rPr>
              <a:t> </a:t>
            </a: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개선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84500" y="2146300"/>
            <a:ext cx="3835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사회적</a:t>
            </a:r>
            <a:r>
              <a:rPr lang="en-US" sz="3200" b="false" i="false" u="none" strike="noStrike" spc="-400">
                <a:solidFill>
                  <a:srgbClr val="242A44"/>
                </a:solidFill>
                <a:latin typeface="Pretendard SemiBold"/>
              </a:rPr>
              <a:t> </a:t>
            </a: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약자</a:t>
            </a:r>
            <a:r>
              <a:rPr lang="en-US" sz="3200" b="false" i="false" u="none" strike="noStrike" spc="-400">
                <a:solidFill>
                  <a:srgbClr val="242A44"/>
                </a:solidFill>
                <a:latin typeface="Pretendard SemiBold"/>
              </a:rPr>
              <a:t> </a:t>
            </a:r>
            <a:r>
              <a:rPr lang="ko-KR" sz="3200" b="false" i="false" u="none" strike="noStrike" spc="-400">
                <a:solidFill>
                  <a:srgbClr val="242A44"/>
                </a:solidFill>
                <a:ea typeface="Pretendard SemiBold"/>
              </a:rPr>
              <a:t>배려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35600" y="1536700"/>
            <a:ext cx="7797800" cy="266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0" b="false" i="false" u="none" strike="noStrike" spc="-200">
                <a:solidFill>
                  <a:srgbClr val="595959"/>
                </a:solidFill>
                <a:ea typeface="Noto Sans CJK KR Black"/>
              </a:rPr>
              <a:t>제품</a:t>
            </a:r>
            <a:r>
              <a:rPr lang="en-US" sz="15000" b="false" i="false" u="none" strike="noStrike" spc="-2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15000" b="false" i="false" u="none" strike="noStrike" spc="-200">
                <a:solidFill>
                  <a:srgbClr val="595959"/>
                </a:solidFill>
                <a:ea typeface="Noto Sans CJK KR Black"/>
              </a:rPr>
              <a:t>시연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99000" y="4610100"/>
            <a:ext cx="9918700" cy="342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66000"/>
              </a:lnSpc>
              <a:buAutoNum type="arabicPeriod" startAt="1"/>
            </a:pPr>
            <a:r>
              <a:rPr lang="ko-KR" sz="5000" b="false" i="false" u="none" strike="noStrike" spc="100">
                <a:solidFill>
                  <a:srgbClr val="595959"/>
                </a:solidFill>
                <a:ea typeface="Noto Sans CJK KR Black"/>
              </a:rPr>
              <a:t>눈높이</a:t>
            </a:r>
            <a:r>
              <a:rPr lang="en-US" sz="5000" b="false" i="false" u="none" strike="noStrike" spc="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5000" b="false" i="false" u="none" strike="noStrike" spc="100">
                <a:solidFill>
                  <a:srgbClr val="595959"/>
                </a:solidFill>
                <a:ea typeface="Noto Sans CJK KR Black"/>
              </a:rPr>
              <a:t>맞게</a:t>
            </a:r>
            <a:r>
              <a:rPr lang="en-US" sz="5000" b="false" i="false" u="none" strike="noStrike" spc="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5000" b="false" i="false" u="none" strike="noStrike" spc="100">
                <a:solidFill>
                  <a:srgbClr val="595959"/>
                </a:solidFill>
                <a:ea typeface="Noto Sans CJK KR Black"/>
              </a:rPr>
              <a:t>높이</a:t>
            </a:r>
            <a:r>
              <a:rPr lang="en-US" sz="5000" b="false" i="false" u="none" strike="noStrike" spc="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5000" b="false" i="false" u="none" strike="noStrike" spc="100">
                <a:solidFill>
                  <a:srgbClr val="595959"/>
                </a:solidFill>
                <a:ea typeface="Noto Sans CJK KR Black"/>
              </a:rPr>
              <a:t>조절</a:t>
            </a:r>
          </a:p>
          <a:p>
            <a:pPr algn="l" lvl="0" indent="-342900" marL="342900">
              <a:lnSpc>
                <a:spcPct val="166000"/>
              </a:lnSpc>
              <a:buAutoNum type="arabicPeriod" startAt="1"/>
            </a:pPr>
            <a:r>
              <a:rPr lang="ko-KR" sz="5000" b="false" i="false" u="none" strike="noStrike" spc="100">
                <a:solidFill>
                  <a:srgbClr val="595959"/>
                </a:solidFill>
                <a:ea typeface="Noto Sans CJK KR Black"/>
              </a:rPr>
              <a:t>연령층</a:t>
            </a:r>
            <a:r>
              <a:rPr lang="en-US" sz="5000" b="false" i="false" u="none" strike="noStrike" spc="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5000" b="false" i="false" u="none" strike="noStrike" spc="100">
                <a:solidFill>
                  <a:srgbClr val="595959"/>
                </a:solidFill>
                <a:ea typeface="Noto Sans CJK KR Black"/>
              </a:rPr>
              <a:t>맞춤형</a:t>
            </a:r>
            <a:r>
              <a:rPr lang="en-US" sz="5000" b="false" i="false" u="none" strike="noStrike" spc="100">
                <a:solidFill>
                  <a:srgbClr val="595959"/>
                </a:solidFill>
                <a:latin typeface="Noto Sans CJK KR Black"/>
              </a:rPr>
              <a:t> UI</a:t>
            </a:r>
          </a:p>
          <a:p>
            <a:pPr algn="l" lvl="0" indent="-342900" marL="342900">
              <a:lnSpc>
                <a:spcPct val="166000"/>
              </a:lnSpc>
              <a:buAutoNum type="arabicPeriod" startAt="1"/>
            </a:pPr>
            <a:r>
              <a:rPr lang="ko-KR" sz="5000" b="false" i="false" u="none" strike="noStrike" spc="100">
                <a:solidFill>
                  <a:srgbClr val="595959"/>
                </a:solidFill>
                <a:ea typeface="Noto Sans CJK KR Black"/>
              </a:rPr>
              <a:t>시각장애인을</a:t>
            </a:r>
            <a:r>
              <a:rPr lang="en-US" sz="5000" b="false" i="false" u="none" strike="noStrike" spc="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5000" b="false" i="false" u="none" strike="noStrike" spc="100">
                <a:solidFill>
                  <a:srgbClr val="595959"/>
                </a:solidFill>
                <a:ea typeface="Noto Sans CJK KR Black"/>
              </a:rPr>
              <a:t>위한</a:t>
            </a:r>
            <a:r>
              <a:rPr lang="en-US" sz="5000" b="false" i="false" u="none" strike="noStrike" spc="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5000" b="false" i="false" u="none" strike="noStrike" spc="100">
                <a:solidFill>
                  <a:srgbClr val="595959"/>
                </a:solidFill>
                <a:ea typeface="Noto Sans CJK KR Black"/>
              </a:rPr>
              <a:t>음성인식</a:t>
            </a:r>
            <a:r>
              <a:rPr lang="en-US" sz="5000" b="false" i="false" u="none" strike="noStrike" spc="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5000" b="false" i="false" u="none" strike="noStrike" spc="100">
                <a:solidFill>
                  <a:srgbClr val="595959"/>
                </a:solidFill>
                <a:ea typeface="Noto Sans CJK KR Black"/>
              </a:rPr>
              <a:t>주문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90800" y="3810000"/>
            <a:ext cx="13119100" cy="309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8139"/>
              </a:lnSpc>
            </a:pP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“ </a:t>
            </a:r>
          </a:p>
          <a:p>
            <a:pPr algn="ctr" lvl="0">
              <a:lnSpc>
                <a:spcPct val="130310"/>
              </a:lnSpc>
            </a:pP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언제든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내가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,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내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가족이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장애인이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될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수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있고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. </a:t>
            </a:r>
          </a:p>
          <a:p>
            <a:pPr algn="ctr" lvl="0">
              <a:lnSpc>
                <a:spcPct val="130310"/>
              </a:lnSpc>
            </a:pP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언젠간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우리도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늙어가</a:t>
            </a:r>
          </a:p>
          <a:p>
            <a:pPr algn="ctr" lvl="0">
              <a:lnSpc>
                <a:spcPct val="130310"/>
              </a:lnSpc>
            </a:pP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그러니까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멀쩡한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지금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,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약자를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배려하는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기술을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개발</a:t>
            </a: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 </a:t>
            </a:r>
            <a:r>
              <a:rPr lang="ko-KR" sz="3600" b="false" i="false" u="none" strike="noStrike">
                <a:solidFill>
                  <a:srgbClr val="383838"/>
                </a:solidFill>
                <a:ea typeface="KoPubWorldBatang_Pro Medium"/>
              </a:rPr>
              <a:t>해야해</a:t>
            </a:r>
          </a:p>
          <a:p>
            <a:pPr algn="ctr" lvl="0">
              <a:lnSpc>
                <a:spcPct val="130310"/>
              </a:lnSpc>
            </a:pPr>
            <a:r>
              <a:rPr lang="en-US" sz="3600" b="false" i="false" u="none" strike="noStrike">
                <a:solidFill>
                  <a:srgbClr val="383838"/>
                </a:solidFill>
                <a:latin typeface="KoPubWorldBatang_Pro Medium"/>
              </a:rPr>
              <a:t>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07100" y="6565900"/>
            <a:ext cx="6273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 spc="-100">
                <a:solidFill>
                  <a:srgbClr val="383838"/>
                </a:solidFill>
                <a:latin typeface="KoPubWorldBatang_Pro Light"/>
              </a:rPr>
              <a:t>- &lt;</a:t>
            </a:r>
            <a:r>
              <a:rPr lang="ko-KR" sz="2500" b="false" i="false" u="none" strike="noStrike" spc="-100">
                <a:solidFill>
                  <a:srgbClr val="383838"/>
                </a:solidFill>
                <a:ea typeface="KoPubWorldBatang_Pro Light"/>
              </a:rPr>
              <a:t>아이디어</a:t>
            </a:r>
            <a:r>
              <a:rPr lang="en-US" sz="2500" b="false" i="false" u="none" strike="noStrike" spc="-100">
                <a:solidFill>
                  <a:srgbClr val="383838"/>
                </a:solidFill>
                <a:latin typeface="KoPubWorldBatang_Pro Light"/>
              </a:rPr>
              <a:t> </a:t>
            </a:r>
            <a:r>
              <a:rPr lang="ko-KR" sz="2500" b="false" i="false" u="none" strike="noStrike" spc="-100">
                <a:solidFill>
                  <a:srgbClr val="383838"/>
                </a:solidFill>
                <a:ea typeface="KoPubWorldBatang_Pro Light"/>
              </a:rPr>
              <a:t>회의</a:t>
            </a:r>
            <a:r>
              <a:rPr lang="en-US" sz="2500" b="false" i="false" u="none" strike="noStrike" spc="-100">
                <a:solidFill>
                  <a:srgbClr val="383838"/>
                </a:solidFill>
                <a:latin typeface="KoPubWorldBatang_Pro Light"/>
              </a:rPr>
              <a:t>&gt; </a:t>
            </a:r>
            <a:r>
              <a:rPr lang="ja-JP" sz="2500" b="false" i="false" u="none" strike="noStrike" spc="-100">
                <a:solidFill>
                  <a:srgbClr val="383838"/>
                </a:solidFill>
                <a:ea typeface="KoPubWorldBatang_Pro Light"/>
              </a:rPr>
              <a:t>中</a:t>
            </a:r>
            <a:r>
              <a:rPr lang="en-US" sz="2500" b="false" i="false" u="none" strike="noStrike" spc="-100">
                <a:solidFill>
                  <a:srgbClr val="383838"/>
                </a:solidFill>
                <a:latin typeface="KoPubWorldBatang_Pro Light"/>
              </a:rPr>
              <a:t> -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66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64600" y="0"/>
            <a:ext cx="558800" cy="279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505700" y="7073900"/>
            <a:ext cx="3352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Pretendard Medium"/>
              </a:rPr>
              <a:t>밥은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Medium"/>
              </a:rPr>
              <a:t>먹고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Medium"/>
              </a:rPr>
              <a:t>다니냐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Medium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43600" y="4140200"/>
            <a:ext cx="6400800" cy="154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8700" b="false" i="false" u="none" strike="noStrike" spc="-600">
                <a:solidFill>
                  <a:srgbClr val="FFFFFF"/>
                </a:solidFill>
                <a:ea typeface="Pretendard Medium"/>
              </a:rPr>
              <a:t>감사합니다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0500" y="3657600"/>
            <a:ext cx="7759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300" b="false" i="false" u="none" strike="noStrike" spc="1400">
                <a:solidFill>
                  <a:srgbClr val="FFFFFF"/>
                </a:solidFill>
                <a:latin typeface="Pretendard Regular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74600" y="673100"/>
            <a:ext cx="3810000" cy="441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4900" b="false" i="false" u="none" strike="noStrike">
                <a:solidFill>
                  <a:srgbClr val="242A44">
                    <a:alpha val="10196"/>
                  </a:srgbClr>
                </a:solidFill>
                <a:latin typeface="Pretendard Black"/>
              </a:rPr>
              <a:t>:)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0800" y="4546600"/>
            <a:ext cx="3810000" cy="441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24900" b="false" i="false" u="none" strike="noStrike">
                <a:solidFill>
                  <a:srgbClr val="242A44">
                    <a:alpha val="10196"/>
                  </a:srgbClr>
                </a:solidFill>
                <a:latin typeface="Pretendard Black"/>
              </a:rPr>
              <a:t>:)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5300" y="7924800"/>
            <a:ext cx="46609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Pretendard Medium"/>
              </a:rPr>
              <a:t>컴퓨터소프트웨어공학과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Medium"/>
              </a:rPr>
              <a:t>정익상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Medium"/>
              </a:rPr>
              <a:t>
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Medium"/>
              </a:rPr>
              <a:t>컴퓨터소프트웨어공학과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Medium"/>
              </a:rPr>
              <a:t>차지태</a:t>
            </a:r>
          </a:p>
          <a:p>
            <a:pPr algn="ctr" lvl="0">
              <a:lnSpc>
                <a:spcPct val="97109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Pretendard Medium"/>
              </a:rPr>
              <a:t>게임콘텐츠학과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Medium"/>
              </a:rPr>
              <a:t>                   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Medium"/>
              </a:rPr>
              <a:t>성윤서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95700" y="1524000"/>
            <a:ext cx="10909300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46900" y="3733800"/>
            <a:ext cx="4775200" cy="266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0" b="false" i="false" u="none" strike="noStrike" spc="-200">
                <a:solidFill>
                  <a:srgbClr val="000000"/>
                </a:solidFill>
                <a:latin typeface="Noto Sans CJK KR Black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46500" y="1536700"/>
            <a:ext cx="10795000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86200" y="2273300"/>
            <a:ext cx="10515600" cy="5740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874500" y="9575800"/>
            <a:ext cx="6515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595959"/>
                </a:solidFill>
                <a:ea typeface="Noto Sans CJK KR Black"/>
              </a:rPr>
              <a:t>키오스크를</a:t>
            </a:r>
            <a:r>
              <a:rPr lang="en-US" sz="4000" b="false" i="false" u="none" strike="noStrike" spc="-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595959"/>
                </a:solidFill>
                <a:ea typeface="Noto Sans CJK KR Black"/>
              </a:rPr>
              <a:t>보는</a:t>
            </a:r>
            <a:r>
              <a:rPr lang="en-US" sz="4000" b="false" i="false" u="none" strike="noStrike" spc="-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595959"/>
                </a:solidFill>
                <a:ea typeface="Noto Sans CJK KR Black"/>
              </a:rPr>
              <a:t>고령층의</a:t>
            </a:r>
            <a:r>
              <a:rPr lang="en-US" sz="4000" b="false" i="false" u="none" strike="noStrike" spc="-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595959"/>
                </a:solidFill>
                <a:ea typeface="Noto Sans CJK KR Black"/>
              </a:rPr>
              <a:t>시선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18100" y="825500"/>
            <a:ext cx="8051800" cy="8636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804400" y="9563100"/>
            <a:ext cx="85852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595959"/>
                </a:solidFill>
                <a:ea typeface="Noto Sans CJK KR Black"/>
              </a:rPr>
              <a:t>키오스크를</a:t>
            </a:r>
            <a:r>
              <a:rPr lang="en-US" sz="4000" b="false" i="false" u="none" strike="noStrike" spc="-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595959"/>
                </a:solidFill>
                <a:ea typeface="Noto Sans CJK KR Black"/>
              </a:rPr>
              <a:t>보는</a:t>
            </a:r>
            <a:r>
              <a:rPr lang="en-US" sz="4000" b="false" i="false" u="none" strike="noStrike" spc="-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595959"/>
                </a:solidFill>
                <a:ea typeface="Noto Sans CJK KR Black"/>
              </a:rPr>
              <a:t>휠체어를</a:t>
            </a:r>
            <a:r>
              <a:rPr lang="en-US" sz="4000" b="false" i="false" u="none" strike="noStrike" spc="-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595959"/>
                </a:solidFill>
                <a:ea typeface="Noto Sans CJK KR Black"/>
              </a:rPr>
              <a:t>탄</a:t>
            </a:r>
            <a:r>
              <a:rPr lang="en-US" sz="4000" b="false" i="false" u="none" strike="noStrike" spc="-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595959"/>
                </a:solidFill>
                <a:ea typeface="Noto Sans CJK KR Black"/>
              </a:rPr>
              <a:t>사람의</a:t>
            </a:r>
            <a:r>
              <a:rPr lang="en-US" sz="4000" b="false" i="false" u="none" strike="noStrike" spc="-100">
                <a:solidFill>
                  <a:srgbClr val="59595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595959"/>
                </a:solidFill>
                <a:ea typeface="Noto Sans CJK KR Black"/>
              </a:rPr>
              <a:t>시선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023100" y="482600"/>
            <a:ext cx="4241800" cy="7429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388600" y="9550400"/>
            <a:ext cx="8001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F3F4F9"/>
                </a:solidFill>
                <a:ea typeface="Noto Sans CJK KR Black"/>
              </a:rPr>
              <a:t>키오스크를</a:t>
            </a:r>
            <a:r>
              <a:rPr lang="en-US" sz="4000" b="false" i="false" u="none" strike="noStrike" spc="-100">
                <a:solidFill>
                  <a:srgbClr val="F3F4F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F3F4F9"/>
                </a:solidFill>
                <a:ea typeface="Noto Sans CJK KR Black"/>
              </a:rPr>
              <a:t>보는</a:t>
            </a:r>
            <a:r>
              <a:rPr lang="en-US" sz="4000" b="false" i="false" u="none" strike="noStrike" spc="-100">
                <a:solidFill>
                  <a:srgbClr val="F3F4F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F3F4F9"/>
                </a:solidFill>
                <a:ea typeface="Noto Sans CJK KR Black"/>
              </a:rPr>
              <a:t>시청각</a:t>
            </a:r>
            <a:r>
              <a:rPr lang="en-US" sz="4000" b="false" i="false" u="none" strike="noStrike" spc="-100">
                <a:solidFill>
                  <a:srgbClr val="F3F4F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F3F4F9"/>
                </a:solidFill>
                <a:ea typeface="Noto Sans CJK KR Black"/>
              </a:rPr>
              <a:t>장애인의</a:t>
            </a:r>
            <a:r>
              <a:rPr lang="en-US" sz="4000" b="false" i="false" u="none" strike="noStrike" spc="-100">
                <a:solidFill>
                  <a:srgbClr val="F3F4F9"/>
                </a:solidFill>
                <a:latin typeface="Noto Sans CJK KR Black"/>
              </a:rPr>
              <a:t> </a:t>
            </a:r>
            <a:r>
              <a:rPr lang="ko-KR" sz="4000" b="false" i="false" u="none" strike="noStrike" spc="-100">
                <a:solidFill>
                  <a:srgbClr val="F3F4F9"/>
                </a:solidFill>
                <a:ea typeface="Noto Sans CJK KR Black"/>
              </a:rPr>
              <a:t>시선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04400" y="1016000"/>
            <a:ext cx="3048000" cy="689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0" y="2451100"/>
            <a:ext cx="8255000" cy="5981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81100" y="3187700"/>
            <a:ext cx="88646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400" b="false" i="false" u="none" strike="noStrike" spc="-600">
                <a:solidFill>
                  <a:srgbClr val="242A44"/>
                </a:solidFill>
                <a:ea typeface="Pretendard Light"/>
              </a:rPr>
              <a:t>키오스크</a:t>
            </a:r>
            <a:r>
              <a:rPr lang="en-US" sz="7400" b="false" i="false" u="none" strike="noStrike" spc="-600">
                <a:solidFill>
                  <a:srgbClr val="242A44"/>
                </a:solidFill>
                <a:latin typeface="Pretendard Light"/>
              </a:rPr>
              <a:t> </a:t>
            </a:r>
            <a:r>
              <a:rPr lang="ko-KR" sz="7400" b="false" i="false" u="none" strike="noStrike" spc="-600">
                <a:solidFill>
                  <a:srgbClr val="242A44"/>
                </a:solidFill>
                <a:ea typeface="Pretendard Light"/>
              </a:rPr>
              <a:t>매장은</a:t>
            </a:r>
          </a:p>
          <a:p>
            <a:pPr algn="l" lvl="0">
              <a:lnSpc>
                <a:spcPct val="99600"/>
              </a:lnSpc>
            </a:pPr>
            <a:r>
              <a:rPr lang="ko-KR" sz="7400" b="false" i="false" u="none" strike="noStrike" spc="-600">
                <a:solidFill>
                  <a:srgbClr val="242A44"/>
                </a:solidFill>
                <a:ea typeface="Pretendard Bold"/>
              </a:rPr>
              <a:t>꾸준히</a:t>
            </a:r>
            <a:r>
              <a:rPr lang="en-US" sz="7400" b="false" i="false" u="none" strike="noStrike" spc="-6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7400" b="false" i="false" u="none" strike="noStrike" spc="-600">
                <a:solidFill>
                  <a:srgbClr val="242A44"/>
                </a:solidFill>
                <a:ea typeface="Pretendard Bold"/>
              </a:rPr>
              <a:t>늘어나고</a:t>
            </a:r>
            <a:r>
              <a:rPr lang="en-US" sz="7400" b="false" i="false" u="none" strike="noStrike" spc="-6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7400" b="false" i="false" u="none" strike="noStrike" spc="-600">
                <a:solidFill>
                  <a:srgbClr val="242A44"/>
                </a:solidFill>
                <a:ea typeface="Pretendard Bold"/>
              </a:rPr>
              <a:t>있습니다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100" y="6261100"/>
            <a:ext cx="68072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의료</a:t>
            </a:r>
            <a:r>
              <a:rPr lang="en-US" sz="2500" b="false" i="false" u="none" strike="noStrike" spc="-100">
                <a:solidFill>
                  <a:srgbClr val="242A44"/>
                </a:solidFill>
                <a:latin typeface="Pretendard Regular"/>
              </a:rPr>
              <a:t>,</a:t>
            </a: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금융</a:t>
            </a:r>
            <a:r>
              <a:rPr lang="en-US" sz="2500" b="false" i="false" u="none" strike="noStrike" spc="-100">
                <a:solidFill>
                  <a:srgbClr val="242A44"/>
                </a:solidFill>
                <a:latin typeface="Pretendard Regular"/>
              </a:rPr>
              <a:t>,</a:t>
            </a: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외식</a:t>
            </a:r>
            <a:r>
              <a:rPr lang="en-US" sz="2500" b="false" i="false" u="none" strike="noStrike" spc="-100">
                <a:solidFill>
                  <a:srgbClr val="242A44"/>
                </a:solidFill>
                <a:latin typeface="Pretendard Regular"/>
              </a:rPr>
              <a:t>,</a:t>
            </a: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편의시설</a:t>
            </a:r>
            <a:r>
              <a:rPr lang="en-US" sz="25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등</a:t>
            </a:r>
            <a:r>
              <a:rPr lang="en-US" sz="25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코로나</a:t>
            </a:r>
            <a:r>
              <a:rPr lang="en-US" sz="2500" b="false" i="false" u="none" strike="noStrike" spc="-100">
                <a:solidFill>
                  <a:srgbClr val="242A44"/>
                </a:solidFill>
                <a:latin typeface="Pretendard Regular"/>
              </a:rPr>
              <a:t>,</a:t>
            </a: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인건비</a:t>
            </a:r>
            <a:r>
              <a:rPr lang="en-US" sz="25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문제로</a:t>
            </a:r>
            <a:r>
              <a:rPr lang="en-US" sz="25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인한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키오스크</a:t>
            </a:r>
            <a:r>
              <a:rPr lang="en-US" sz="25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사용</a:t>
            </a:r>
            <a:r>
              <a:rPr lang="en-US" sz="25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42A44"/>
                </a:solidFill>
                <a:ea typeface="Pretendard Regular"/>
              </a:rPr>
              <a:t>확대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22200" y="1435100"/>
            <a:ext cx="1295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true" i="false" u="none" strike="noStrike" spc="-100">
                <a:solidFill>
                  <a:srgbClr val="F0660C"/>
                </a:solidFill>
                <a:latin typeface="Pretendard SemiBold"/>
              </a:rPr>
              <a:t>POINT!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22200" y="19177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Black"/>
              </a:rPr>
              <a:t>키오스크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Black"/>
              </a:rPr>
              <a:t>공급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Black"/>
              </a:rPr>
              <a:t>증가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Black"/>
              </a:rPr>
              <a:t>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40200" y="2578100"/>
            <a:ext cx="546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3,960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52800" y="3200400"/>
            <a:ext cx="546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3,768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78100" y="3784600"/>
            <a:ext cx="546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3,576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54000" y="5638800"/>
            <a:ext cx="546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3,000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53900" y="6235700"/>
            <a:ext cx="546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2,500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02900" y="7467600"/>
            <a:ext cx="546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2,130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54400" y="6248400"/>
            <a:ext cx="673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2022</a:t>
            </a:r>
            <a:r>
              <a:rPr lang="ko-KR" sz="1600" b="false" i="false" u="none" strike="noStrike">
                <a:solidFill>
                  <a:srgbClr val="000000"/>
                </a:solidFill>
                <a:ea typeface="Noto Sans CJK KR Regular"/>
              </a:rPr>
              <a:t>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30400" y="6858000"/>
            <a:ext cx="673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2020</a:t>
            </a:r>
            <a:r>
              <a:rPr lang="ko-KR" sz="1600" b="false" i="false" u="none" strike="noStrike">
                <a:solidFill>
                  <a:srgbClr val="000000"/>
                </a:solidFill>
                <a:ea typeface="Noto Sans CJK KR Regular"/>
              </a:rPr>
              <a:t>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68400" y="7150100"/>
            <a:ext cx="673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2019</a:t>
            </a:r>
            <a:r>
              <a:rPr lang="ko-KR" sz="1600" b="false" i="false" u="none" strike="noStrike">
                <a:solidFill>
                  <a:srgbClr val="000000"/>
                </a:solidFill>
                <a:ea typeface="Noto Sans CJK KR Regular"/>
              </a:rPr>
              <a:t>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16100" y="4445000"/>
            <a:ext cx="546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3,384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28700" y="5054600"/>
            <a:ext cx="546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3,192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31700" y="7683500"/>
            <a:ext cx="673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2017</a:t>
            </a:r>
            <a:r>
              <a:rPr lang="ko-KR" sz="1600" b="false" i="false" u="none" strike="noStrike">
                <a:solidFill>
                  <a:srgbClr val="000000"/>
                </a:solidFill>
                <a:ea typeface="Noto Sans CJK KR Regular"/>
              </a:rPr>
              <a:t>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17300" y="6870700"/>
            <a:ext cx="546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2,320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379700" y="6553200"/>
            <a:ext cx="673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2021</a:t>
            </a:r>
            <a:r>
              <a:rPr lang="ko-KR" sz="1600" b="false" i="false" u="none" strike="noStrike">
                <a:solidFill>
                  <a:srgbClr val="000000"/>
                </a:solidFill>
                <a:ea typeface="Noto Sans CJK KR Regular"/>
              </a:rPr>
              <a:t>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90200" y="8331200"/>
            <a:ext cx="673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2015</a:t>
            </a:r>
            <a:r>
              <a:rPr lang="ko-KR" sz="1600" b="false" i="false" u="none" strike="noStrike">
                <a:solidFill>
                  <a:srgbClr val="000000"/>
                </a:solidFill>
                <a:ea typeface="Noto Sans CJK KR Regular"/>
              </a:rPr>
              <a:t>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68100" y="8001000"/>
            <a:ext cx="673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2016</a:t>
            </a:r>
            <a:r>
              <a:rPr lang="ko-KR" sz="1600" b="false" i="false" u="none" strike="noStrike">
                <a:solidFill>
                  <a:srgbClr val="000000"/>
                </a:solidFill>
                <a:ea typeface="Noto Sans CJK KR Regular"/>
              </a:rPr>
              <a:t>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57200" y="7429500"/>
            <a:ext cx="673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2018</a:t>
            </a:r>
            <a:r>
              <a:rPr lang="ko-KR" sz="1600" b="false" i="false" u="none" strike="noStrike">
                <a:solidFill>
                  <a:srgbClr val="000000"/>
                </a:solidFill>
                <a:ea typeface="Noto Sans CJK KR Regular"/>
              </a:rPr>
              <a:t>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979900" y="5918200"/>
            <a:ext cx="6731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oto Sans CJK KR Regular"/>
              </a:rPr>
              <a:t>2023</a:t>
            </a:r>
            <a:r>
              <a:rPr lang="ko-KR" sz="1600" b="false" i="false" u="none" strike="noStrike">
                <a:solidFill>
                  <a:srgbClr val="000000"/>
                </a:solidFill>
                <a:ea typeface="Noto Sans CJK KR Regular"/>
              </a:rPr>
              <a:t>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671800" y="8178800"/>
            <a:ext cx="2476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Noto Sans CJK KR Black"/>
              </a:rPr>
              <a:t>키오스크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Black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Black"/>
              </a:rPr>
              <a:t>시장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Black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Black"/>
              </a:rPr>
              <a:t>규모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Black"/>
              </a:rPr>
              <a:t>(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Black"/>
              </a:rPr>
              <a:t>억원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Black"/>
              </a:rPr>
              <a:t>)</a:t>
            </a:r>
          </a:p>
          <a:p>
            <a:pPr algn="ctr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Noto Sans CJK KR Black"/>
              </a:rPr>
              <a:t>출처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Black"/>
              </a:rPr>
              <a:t>:KT Enterprise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768600" y="3644900"/>
            <a:ext cx="12763500" cy="299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9200" b="false" i="false" u="none" strike="noStrike" spc="-600">
                <a:solidFill>
                  <a:srgbClr val="F0660C"/>
                </a:solidFill>
                <a:latin typeface="Pretendard Bold"/>
              </a:rPr>
              <a:t>"</a:t>
            </a:r>
            <a:r>
              <a:rPr lang="ko-KR" sz="9200" b="false" i="false" u="none" strike="noStrike" spc="-600">
                <a:solidFill>
                  <a:srgbClr val="F0660C"/>
                </a:solidFill>
                <a:ea typeface="Pretendard Bold"/>
              </a:rPr>
              <a:t>과연</a:t>
            </a:r>
            <a:r>
              <a:rPr lang="en-US" sz="9200" b="false" i="false" u="none" strike="noStrike" spc="-600">
                <a:solidFill>
                  <a:srgbClr val="F0660C"/>
                </a:solidFill>
                <a:latin typeface="Pretendard Bold"/>
              </a:rPr>
              <a:t> </a:t>
            </a:r>
            <a:r>
              <a:rPr lang="ko-KR" sz="9200" b="false" i="false" u="none" strike="noStrike" spc="-600">
                <a:solidFill>
                  <a:srgbClr val="F0660C"/>
                </a:solidFill>
                <a:ea typeface="Pretendard Bold"/>
              </a:rPr>
              <a:t>이들에게</a:t>
            </a:r>
            <a:r>
              <a:rPr lang="en-US" sz="9200" b="false" i="false" u="none" strike="noStrike" spc="-600">
                <a:solidFill>
                  <a:srgbClr val="F0660C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97109"/>
              </a:lnSpc>
            </a:pPr>
            <a:r>
              <a:rPr lang="ko-KR" sz="9200" b="false" i="false" u="none" strike="noStrike" spc="-600">
                <a:solidFill>
                  <a:srgbClr val="F0660C"/>
                </a:solidFill>
                <a:ea typeface="Pretendard Bold"/>
              </a:rPr>
              <a:t>키오스크</a:t>
            </a:r>
            <a:r>
              <a:rPr lang="en-US" sz="9200" b="false" i="false" u="none" strike="noStrike" spc="-600">
                <a:solidFill>
                  <a:srgbClr val="F0660C"/>
                </a:solidFill>
                <a:latin typeface="Pretendard Bold"/>
              </a:rPr>
              <a:t> </a:t>
            </a:r>
            <a:r>
              <a:rPr lang="ko-KR" sz="9200" b="false" i="false" u="none" strike="noStrike" spc="-600">
                <a:solidFill>
                  <a:srgbClr val="F0660C"/>
                </a:solidFill>
                <a:ea typeface="Pretendard Bold"/>
              </a:rPr>
              <a:t>주문이</a:t>
            </a:r>
            <a:r>
              <a:rPr lang="en-US" sz="9200" b="false" i="false" u="none" strike="noStrike" spc="-600">
                <a:solidFill>
                  <a:srgbClr val="F0660C"/>
                </a:solidFill>
                <a:latin typeface="Pretendard Bold"/>
              </a:rPr>
              <a:t> </a:t>
            </a:r>
            <a:r>
              <a:rPr lang="ko-KR" sz="9200" b="false" i="false" u="none" strike="noStrike" spc="-600">
                <a:solidFill>
                  <a:srgbClr val="F0660C"/>
                </a:solidFill>
                <a:ea typeface="Pretendard Bold"/>
              </a:rPr>
              <a:t>편할까요</a:t>
            </a:r>
            <a:r>
              <a:rPr lang="en-US" sz="9200" b="false" i="false" u="none" strike="noStrike" spc="-600">
                <a:solidFill>
                  <a:srgbClr val="F0660C"/>
                </a:solidFill>
                <a:latin typeface="Pretendard Bold"/>
              </a:rPr>
              <a:t>?"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0"/>
            <a:ext cx="9144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645400" y="0"/>
            <a:ext cx="6502400" cy="1046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12600" y="8013700"/>
            <a:ext cx="6451600" cy="749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0" y="0"/>
            <a:ext cx="508000" cy="254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81100" y="2362200"/>
            <a:ext cx="10922000" cy="467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400" b="false" i="false" u="none" strike="noStrike" spc="-500">
                <a:solidFill>
                  <a:srgbClr val="242A44"/>
                </a:solidFill>
                <a:ea typeface="Pretendard Light"/>
              </a:rPr>
              <a:t>주문을</a:t>
            </a:r>
            <a:r>
              <a:rPr lang="en-US" sz="7400" b="false" i="false" u="none" strike="noStrike" spc="-500">
                <a:solidFill>
                  <a:srgbClr val="242A44"/>
                </a:solidFill>
                <a:latin typeface="Pretendard Light"/>
              </a:rPr>
              <a:t> </a:t>
            </a:r>
            <a:r>
              <a:rPr lang="ko-KR" sz="7400" b="false" i="false" u="none" strike="noStrike" spc="-500">
                <a:solidFill>
                  <a:srgbClr val="242A44"/>
                </a:solidFill>
                <a:ea typeface="Pretendard Bold"/>
              </a:rPr>
              <a:t>편하게</a:t>
            </a:r>
            <a:r>
              <a:rPr lang="en-US" sz="7400" b="false" i="false" u="none" strike="noStrike" spc="-5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7400" b="false" i="false" u="none" strike="noStrike" spc="-500">
                <a:solidFill>
                  <a:srgbClr val="242A44"/>
                </a:solidFill>
                <a:ea typeface="Pretendard Light"/>
              </a:rPr>
              <a:t>하려고</a:t>
            </a:r>
            <a:r>
              <a:rPr lang="en-US" sz="7400" b="false" i="false" u="none" strike="noStrike" spc="-500">
                <a:solidFill>
                  <a:srgbClr val="242A44"/>
                </a:solidFill>
                <a:latin typeface="Pretendard Light"/>
              </a:rPr>
              <a:t> </a:t>
            </a:r>
            <a:r>
              <a:rPr lang="ko-KR" sz="7400" b="false" i="false" u="none" strike="noStrike" spc="-500">
                <a:solidFill>
                  <a:srgbClr val="242A44"/>
                </a:solidFill>
                <a:ea typeface="Pretendard Light"/>
              </a:rPr>
              <a:t>만들어진</a:t>
            </a:r>
            <a:r>
              <a:rPr lang="en-US" sz="7400" b="false" i="false" u="none" strike="noStrike" spc="-500">
                <a:solidFill>
                  <a:srgbClr val="242A44"/>
                </a:solidFill>
                <a:latin typeface="Pretendard Light"/>
              </a:rPr>
              <a:t> </a:t>
            </a:r>
            <a:r>
              <a:rPr lang="ko-KR" sz="7400" b="false" i="false" u="none" strike="noStrike" spc="-500">
                <a:solidFill>
                  <a:srgbClr val="242A44"/>
                </a:solidFill>
                <a:ea typeface="Pretendard Light"/>
              </a:rPr>
              <a:t>키오스크</a:t>
            </a:r>
          </a:p>
          <a:p>
            <a:pPr algn="l" lvl="0">
              <a:lnSpc>
                <a:spcPct val="99600"/>
              </a:lnSpc>
            </a:pPr>
            <a:r>
              <a:rPr lang="en-US" sz="7400" b="false" i="false" u="none" strike="noStrike" spc="-500">
                <a:solidFill>
                  <a:srgbClr val="F0660C"/>
                </a:solidFill>
                <a:latin typeface="Pretendard Bold"/>
              </a:rPr>
              <a:t>'</a:t>
            </a:r>
            <a:r>
              <a:rPr lang="ko-KR" sz="7400" b="false" i="false" u="none" strike="noStrike" spc="-500">
                <a:solidFill>
                  <a:srgbClr val="F0660C"/>
                </a:solidFill>
                <a:ea typeface="Pretendard Bold"/>
              </a:rPr>
              <a:t>누군가</a:t>
            </a:r>
            <a:r>
              <a:rPr lang="en-US" sz="7400" b="false" i="false" u="none" strike="noStrike" spc="-500">
                <a:solidFill>
                  <a:srgbClr val="F0660C"/>
                </a:solidFill>
                <a:latin typeface="Pretendard Bold"/>
              </a:rPr>
              <a:t>'</a:t>
            </a:r>
            <a:r>
              <a:rPr lang="ko-KR" sz="7400" b="false" i="false" u="none" strike="noStrike" spc="-500">
                <a:solidFill>
                  <a:srgbClr val="242A44"/>
                </a:solidFill>
                <a:ea typeface="Pretendard Light"/>
              </a:rPr>
              <a:t>에겐</a:t>
            </a:r>
            <a:r>
              <a:rPr lang="en-US" sz="7400" b="false" i="false" u="none" strike="noStrike" spc="-500">
                <a:solidFill>
                  <a:srgbClr val="242A44"/>
                </a:solidFill>
                <a:latin typeface="Pretendard Light"/>
              </a:rPr>
              <a:t> </a:t>
            </a:r>
            <a:r>
              <a:rPr lang="ko-KR" sz="7400" b="false" i="false" u="none" strike="noStrike" spc="-500">
                <a:solidFill>
                  <a:srgbClr val="242A44"/>
                </a:solidFill>
                <a:ea typeface="Pretendard Bold"/>
              </a:rPr>
              <a:t>더</a:t>
            </a:r>
            <a:r>
              <a:rPr lang="en-US" sz="7400" b="false" i="false" u="none" strike="noStrike" spc="-500">
                <a:solidFill>
                  <a:srgbClr val="242A44"/>
                </a:solidFill>
                <a:latin typeface="Pretendard Bold"/>
              </a:rPr>
              <a:t> </a:t>
            </a:r>
            <a:r>
              <a:rPr lang="ko-KR" sz="7400" b="false" i="false" u="none" strike="noStrike" spc="-500">
                <a:solidFill>
                  <a:srgbClr val="242A44"/>
                </a:solidFill>
                <a:ea typeface="Pretendard Bold"/>
              </a:rPr>
              <a:t>불편한</a:t>
            </a:r>
            <a:r>
              <a:rPr lang="en-US" sz="7400" b="false" i="false" u="none" strike="noStrike" spc="-500">
                <a:solidFill>
                  <a:srgbClr val="242A44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7400" b="false" i="false" u="none" strike="noStrike" spc="-500">
                <a:solidFill>
                  <a:srgbClr val="242A44"/>
                </a:solidFill>
                <a:ea typeface="Pretendard Light"/>
              </a:rPr>
              <a:t>키오스크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1900" y="7797800"/>
            <a:ext cx="8229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242A44"/>
                </a:solidFill>
                <a:ea typeface="Pretendard Regular"/>
              </a:rPr>
              <a:t>공학을</a:t>
            </a:r>
            <a:r>
              <a:rPr lang="en-US" sz="26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242A44"/>
                </a:solidFill>
                <a:ea typeface="Pretendard Regular"/>
              </a:rPr>
              <a:t>배운</a:t>
            </a:r>
            <a:r>
              <a:rPr lang="en-US" sz="26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242A44"/>
                </a:solidFill>
                <a:ea typeface="Pretendard Regular"/>
              </a:rPr>
              <a:t>저희들이</a:t>
            </a:r>
            <a:r>
              <a:rPr lang="en-US" sz="2600" b="false" i="false" u="none" strike="noStrike" spc="-100">
                <a:solidFill>
                  <a:srgbClr val="242A44"/>
                </a:solidFill>
                <a:latin typeface="Pretendard Regular"/>
              </a:rPr>
              <a:t>, </a:t>
            </a:r>
            <a:r>
              <a:rPr lang="ko-KR" sz="2600" b="false" i="false" u="none" strike="noStrike" spc="-100">
                <a:solidFill>
                  <a:srgbClr val="242A44"/>
                </a:solidFill>
                <a:ea typeface="Pretendard Regular"/>
              </a:rPr>
              <a:t>배운</a:t>
            </a:r>
            <a:r>
              <a:rPr lang="en-US" sz="26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242A44"/>
                </a:solidFill>
                <a:ea typeface="Pretendard Regular"/>
              </a:rPr>
              <a:t>지식을</a:t>
            </a:r>
            <a:r>
              <a:rPr lang="en-US" sz="26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242A44"/>
                </a:solidFill>
                <a:ea typeface="Pretendard Regular"/>
              </a:rPr>
              <a:t>이용해</a:t>
            </a:r>
            <a:r>
              <a:rPr lang="en-US" sz="26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242A44"/>
                </a:solidFill>
                <a:ea typeface="Pretendard Regular"/>
              </a:rPr>
              <a:t>바꿔보고</a:t>
            </a:r>
            <a:r>
              <a:rPr lang="en-US" sz="2600" b="false" i="false" u="none" strike="noStrike" spc="-100">
                <a:solidFill>
                  <a:srgbClr val="242A44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242A44"/>
                </a:solidFill>
                <a:ea typeface="Pretendard Regular"/>
              </a:rPr>
              <a:t>싶습니다</a:t>
            </a:r>
            <a:r>
              <a:rPr lang="en-US" sz="2600" b="false" i="false" u="none" strike="noStrike" spc="-100">
                <a:solidFill>
                  <a:srgbClr val="242A44"/>
                </a:solidFill>
                <a:latin typeface="Pretendard Regular"/>
              </a:rPr>
              <a:t>.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27000" y="8166100"/>
            <a:ext cx="5232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2600" b="true" i="false" u="none" strike="noStrike" spc="200">
                <a:solidFill>
                  <a:srgbClr val="000000"/>
                </a:solidFill>
                <a:ea typeface="Pretendard Black"/>
              </a:rPr>
              <a:t>사회적</a:t>
            </a:r>
            <a:r>
              <a:rPr lang="en-US" sz="2600" b="true" i="false" u="none" strike="noStrike" spc="2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00" b="true" i="false" u="none" strike="noStrike" spc="200">
                <a:solidFill>
                  <a:srgbClr val="000000"/>
                </a:solidFill>
                <a:ea typeface="Pretendard Black"/>
              </a:rPr>
              <a:t>약자의</a:t>
            </a:r>
            <a:r>
              <a:rPr lang="en-US" sz="2600" b="true" i="false" u="none" strike="noStrike" spc="2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00" b="true" i="false" u="none" strike="noStrike" spc="200">
                <a:solidFill>
                  <a:srgbClr val="000000"/>
                </a:solidFill>
                <a:ea typeface="Pretendard Black"/>
              </a:rPr>
              <a:t>키오스크</a:t>
            </a:r>
            <a:r>
              <a:rPr lang="en-US" sz="2600" b="true" i="false" u="none" strike="noStrike" spc="2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00" b="true" i="false" u="none" strike="noStrike" spc="200">
                <a:solidFill>
                  <a:srgbClr val="000000"/>
                </a:solidFill>
                <a:ea typeface="Pretendard Black"/>
              </a:rPr>
              <a:t>사용</a:t>
            </a:r>
            <a:r>
              <a:rPr lang="en-US" sz="2600" b="true" i="false" u="none" strike="noStrike" spc="2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600" b="true" i="false" u="none" strike="noStrike" spc="200">
                <a:solidFill>
                  <a:srgbClr val="000000"/>
                </a:solidFill>
                <a:ea typeface="Pretendard Black"/>
              </a:rPr>
              <a:t>어려움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